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Łącznik prostoliniowy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ytuł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16" name="Symbol zastępczy daty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1470E-575F-49F1-BCB7-5FAB1B209652}" type="datetimeFigureOut">
              <a:rPr lang="pl-PL" smtClean="0"/>
              <a:t>14.02.2024</a:t>
            </a:fld>
            <a:endParaRPr lang="pl-PL"/>
          </a:p>
        </p:txBody>
      </p:sp>
      <p:sp>
        <p:nvSpPr>
          <p:cNvPr id="2" name="Symbol zastępczy stopki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5" name="Symbol zastępczy numeru slajd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C858A74-A814-4FD5-A31A-AD6474FECAB1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1470E-575F-49F1-BCB7-5FAB1B209652}" type="datetimeFigureOut">
              <a:rPr lang="pl-PL" smtClean="0"/>
              <a:t>14.02.2024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58A74-A814-4FD5-A31A-AD6474FECAB1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1470E-575F-49F1-BCB7-5FAB1B209652}" type="datetimeFigureOut">
              <a:rPr lang="pl-PL" smtClean="0"/>
              <a:t>14.02.2024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58A74-A814-4FD5-A31A-AD6474FECAB1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ytuł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27" name="Symbol zastępczy zawartości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25" name="Symbol zastępczy daty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1470E-575F-49F1-BCB7-5FAB1B209652}" type="datetimeFigureOut">
              <a:rPr lang="pl-PL" smtClean="0"/>
              <a:t>14.02.2024</a:t>
            </a:fld>
            <a:endParaRPr lang="pl-PL"/>
          </a:p>
        </p:txBody>
      </p:sp>
      <p:sp>
        <p:nvSpPr>
          <p:cNvPr id="19" name="Symbol zastępczy stopki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pl-PL"/>
          </a:p>
        </p:txBody>
      </p:sp>
      <p:sp>
        <p:nvSpPr>
          <p:cNvPr id="16" name="Symbol zastępczy numeru slajd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C858A74-A814-4FD5-A31A-AD6474FECAB1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Łącznik prostoliniowy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ymbol zastępczy tekstu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19" name="Symbol zastępczy daty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1470E-575F-49F1-BCB7-5FAB1B209652}" type="datetimeFigureOut">
              <a:rPr lang="pl-PL" smtClean="0"/>
              <a:t>14.02.2024</a:t>
            </a:fld>
            <a:endParaRPr lang="pl-PL"/>
          </a:p>
        </p:txBody>
      </p:sp>
      <p:sp>
        <p:nvSpPr>
          <p:cNvPr id="11" name="Symbol zastępczy stopki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6" name="Symbol zastępczy numeru slajd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58A74-A814-4FD5-A31A-AD6474FECAB1}" type="slidenum">
              <a:rPr lang="pl-PL" smtClean="0"/>
              <a:t>‹#›</a:t>
            </a:fld>
            <a:endParaRPr lang="pl-PL"/>
          </a:p>
        </p:txBody>
      </p:sp>
      <p:sp>
        <p:nvSpPr>
          <p:cNvPr id="8" name="Tytuł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ytuł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4" name="Symbol zastępczy zawartości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13" name="Symbol zastępczy zawartości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21" name="Symbol zastępczy daty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1470E-575F-49F1-BCB7-5FAB1B209652}" type="datetimeFigureOut">
              <a:rPr lang="pl-PL" smtClean="0"/>
              <a:t>14.02.2024</a:t>
            </a:fld>
            <a:endParaRPr lang="pl-PL"/>
          </a:p>
        </p:txBody>
      </p:sp>
      <p:sp>
        <p:nvSpPr>
          <p:cNvPr id="10" name="Symbol zastępczy stopki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1" name="Symbol zastępczy numeru slajd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58A74-A814-4FD5-A31A-AD6474FECAB1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ytuł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25" name="Symbol zastępczy tekstu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28" name="Symbol zastępczy zawartości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10" name="Symbol zastępczy daty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1470E-575F-49F1-BCB7-5FAB1B209652}" type="datetimeFigureOut">
              <a:rPr lang="pl-PL" smtClean="0"/>
              <a:t>14.02.2024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C858A74-A814-4FD5-A31A-AD6474FECAB1}" type="slidenum">
              <a:rPr lang="pl-PL" smtClean="0"/>
              <a:t>‹#›</a:t>
            </a:fld>
            <a:endParaRPr lang="pl-PL"/>
          </a:p>
        </p:txBody>
      </p:sp>
      <p:sp>
        <p:nvSpPr>
          <p:cNvPr id="11" name="Łącznik prostoliniowy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ytuł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2" name="Symbol zastępczy daty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1470E-575F-49F1-BCB7-5FAB1B209652}" type="datetimeFigureOut">
              <a:rPr lang="pl-PL" smtClean="0"/>
              <a:t>14.02.2024</a:t>
            </a:fld>
            <a:endParaRPr lang="pl-PL"/>
          </a:p>
        </p:txBody>
      </p:sp>
      <p:sp>
        <p:nvSpPr>
          <p:cNvPr id="21" name="Symbol zastępczy stopki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58A74-A814-4FD5-A31A-AD6474FECAB1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1470E-575F-49F1-BCB7-5FAB1B209652}" type="datetimeFigureOut">
              <a:rPr lang="pl-PL" smtClean="0"/>
              <a:t>14.02.2024</a:t>
            </a:fld>
            <a:endParaRPr lang="pl-PL"/>
          </a:p>
        </p:txBody>
      </p:sp>
      <p:sp>
        <p:nvSpPr>
          <p:cNvPr id="24" name="Symbol zastępczy stopki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58A74-A814-4FD5-A31A-AD6474FECAB1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Łącznik prostoliniowy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ytuł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26" name="Symbol zastępczy tekstu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14" name="Symbol zastępczy zawartości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25" name="Symbol zastępczy daty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1470E-575F-49F1-BCB7-5FAB1B209652}" type="datetimeFigureOut">
              <a:rPr lang="pl-PL" smtClean="0"/>
              <a:t>14.02.2024</a:t>
            </a:fld>
            <a:endParaRPr lang="pl-PL"/>
          </a:p>
        </p:txBody>
      </p:sp>
      <p:sp>
        <p:nvSpPr>
          <p:cNvPr id="29" name="Symbol zastępczy stopki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58A74-A814-4FD5-A31A-AD6474FECAB1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ymbol zastępczy obrazu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1470E-575F-49F1-BCB7-5FAB1B209652}" type="datetimeFigureOut">
              <a:rPr lang="pl-PL" smtClean="0"/>
              <a:t>14.02.2024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1" name="Symbol zastępczy numeru slajd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58A74-A814-4FD5-A31A-AD6474FECAB1}" type="slidenum">
              <a:rPr lang="pl-PL" smtClean="0"/>
              <a:t>‹#›</a:t>
            </a:fld>
            <a:endParaRPr lang="pl-PL"/>
          </a:p>
        </p:txBody>
      </p:sp>
      <p:sp>
        <p:nvSpPr>
          <p:cNvPr id="17" name="Tytuł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26" name="Symbol zastępczy tekstu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Łącznik prostoliniowy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Symbol zastępczy tekstu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1" name="Symbol zastępczy daty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021470E-575F-49F1-BCB7-5FAB1B209652}" type="datetimeFigureOut">
              <a:rPr lang="pl-PL" smtClean="0"/>
              <a:t>14.02.2024</a:t>
            </a:fld>
            <a:endParaRPr lang="pl-PL"/>
          </a:p>
        </p:txBody>
      </p:sp>
      <p:sp>
        <p:nvSpPr>
          <p:cNvPr id="28" name="Symbol zastępczy stopki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C858A74-A814-4FD5-A31A-AD6474FECAB1}" type="slidenum">
              <a:rPr lang="pl-PL" smtClean="0"/>
              <a:t>‹#›</a:t>
            </a:fld>
            <a:endParaRPr lang="pl-PL"/>
          </a:p>
        </p:txBody>
      </p:sp>
      <p:sp>
        <p:nvSpPr>
          <p:cNvPr id="10" name="Symbol zastępczy tytułu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9" name="Łącznik prostoliniowy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Łącznik prostoliniowy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Dary</a:t>
            </a:r>
            <a:endParaRPr lang="pl-PL" dirty="0"/>
          </a:p>
        </p:txBody>
      </p:sp>
      <p:pic>
        <p:nvPicPr>
          <p:cNvPr id="4" name="Obraz 3" descr="https://4.bp.blogspot.com/-kaBdCRe-IyQ/VafnZZ--TmI/AAAAAAAABpA/siW6N3UH1sk/s640/photo%252Cczym-sa-dary%252Cn%252C43%252C3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96075"/>
            <a:ext cx="5760720" cy="4752568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87033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8730" y="980729"/>
            <a:ext cx="4288536" cy="4752528"/>
          </a:xfrm>
        </p:spPr>
        <p:txBody>
          <a:bodyPr>
            <a:normAutofit/>
          </a:bodyPr>
          <a:lstStyle/>
          <a:p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 9</a:t>
            </a:r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Zestaw kół oraz półkoli w kolorach czerwonym, zielonym, niebieskim, fioletowym, żółtym oraz pomarańczowym to dar 9. Kształtuje on pojęcie całości (1) oraz połowy.</a:t>
            </a:r>
          </a:p>
          <a:p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Różnorodność kolorów sprzyja budowaniu obrazów pochodzących wprost z dziecięcej wyobraźni.  Magiczny świat kolorowych pół i półkoli jednocześnie inspiruje do twórczości, oraz do poszukiwania całości, cykliczności, logiki i porządku.</a:t>
            </a:r>
          </a:p>
          <a:p>
            <a:endParaRPr lang="pl-PL" sz="1900" dirty="0"/>
          </a:p>
        </p:txBody>
      </p:sp>
      <p:pic>
        <p:nvPicPr>
          <p:cNvPr id="7" name="Symbol zastępczy zawartości 6" descr="http://www.froebel.pl/files/userfiles/images/BD3A0149.JPG"/>
          <p:cNvPicPr>
            <a:picLocks noGrp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00808"/>
            <a:ext cx="3096344" cy="4085778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21669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281444" y="836712"/>
            <a:ext cx="4506580" cy="4896544"/>
          </a:xfrm>
        </p:spPr>
        <p:txBody>
          <a:bodyPr>
            <a:normAutofit/>
          </a:bodyPr>
          <a:lstStyle/>
          <a:p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 10</a:t>
            </a:r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 10 to fioletowe, czarne, zielone, niebieskie, białe, czerwone, pomarańczowe i żółte drewniane punkty o średnicy 0,5 cm. Stanowią doskonałe uzupełnienie poprzednich darów, ale same w sobie stwarzają okazję do odtwarzania kształtów piękna, kształtów natury. Maleńkie „kropki” łączące się w harmonijną całość dziecięcych obrazów, kształtują precyzję ruchów oraz wysokie poczucie estetyki. Stanowią też doskonały materiał dydaktyczny zarówno do edukacji matematycznej, jak i językowej.</a:t>
            </a:r>
          </a:p>
          <a:p>
            <a:endParaRPr lang="pl-PL" dirty="0"/>
          </a:p>
        </p:txBody>
      </p:sp>
      <p:pic>
        <p:nvPicPr>
          <p:cNvPr id="7" name="Symbol zastępczy zawartości 6" descr="http://www.froebel.pl/files/userfiles/images/BD3A0140.JPG"/>
          <p:cNvPicPr>
            <a:picLocks noGrp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84784"/>
            <a:ext cx="3384376" cy="42050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695851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8730" y="620688"/>
            <a:ext cx="4288536" cy="4896543"/>
          </a:xfrm>
        </p:spPr>
        <p:txBody>
          <a:bodyPr>
            <a:normAutofit/>
          </a:bodyPr>
          <a:lstStyle/>
          <a:p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 1.1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 1.1 składa się z koralików do nawlekania w różnych kształtach: sześcianu, kuli oraz walca, występujących w sześciu kolorach - pomarańczowym, żółtym, zielonym, niebieskim, fioletowym i czerwonym oraz jednego sznurowadła w kolorze czarnym. Sznurowadło zakończone pałeczkami z plastiku ułatwiającymi nawlekanie.</a:t>
            </a:r>
          </a:p>
          <a:p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Zestaw rozwija precyzję ruchów oraz zdolności motoryczne, manipulacyjne dziecka. Kształtuje pojęcia matematyczne, rytmy, rozwija pamięć i wyobraźnię.</a:t>
            </a:r>
          </a:p>
          <a:p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Symbol zastępczy zawartości 6" descr="http://www.froebel.pl/files/userfiles/images/BD3A0155.JPG"/>
          <p:cNvPicPr>
            <a:picLocks noGrp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3312367" cy="449309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51373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395536" y="692696"/>
            <a:ext cx="4650596" cy="4968552"/>
          </a:xfrm>
        </p:spPr>
        <p:txBody>
          <a:bodyPr>
            <a:normAutofit fontScale="70000" lnSpcReduction="20000"/>
          </a:bodyPr>
          <a:lstStyle/>
          <a:p>
            <a:r>
              <a:rPr lang="pl-PL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 1.2</a:t>
            </a:r>
            <a:endParaRPr lang="pl-PL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skład daru 1.2 wchodzi drewniana niebieska plansza </a:t>
            </a:r>
            <a:r>
              <a:rPr lang="pl-PL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przewlekanka</a:t>
            </a:r>
            <a:r>
              <a:rPr lang="pl-PL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pl-PL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8 </a:t>
            </a:r>
            <a:r>
              <a:rPr lang="pl-PL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kolorowych i wytrzymałych sznurowadeł zakończonych pałeczkami z plastiku ułatwiającymi nawlekanie oraz kulki do układania na planszy w ośmiu różnych kolorach: zielonym, pomarańczowym, niebieskim, fioletowym, żółtym czerwonym, czarnym i białym.</a:t>
            </a:r>
          </a:p>
          <a:p>
            <a:r>
              <a:rPr lang="pl-PL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Zabawa darem 1.2 rozwija wyobraźnię, precyzję oraz zdolności motoryczne dziecka. Podczas przewlekania sznureczka dzieci uczą się koncentracji i logicznego myślenia. Ćwiczą koordynację oko-ręka. </a:t>
            </a:r>
          </a:p>
          <a:p>
            <a:endParaRPr lang="pl-PL" sz="4200" dirty="0"/>
          </a:p>
        </p:txBody>
      </p:sp>
      <p:pic>
        <p:nvPicPr>
          <p:cNvPr id="7" name="Symbol zastępczy zawartości 6" descr="http://www.froebel.pl/files/userfiles/images/BD3A0153.JPG"/>
          <p:cNvPicPr>
            <a:picLocks noGrp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628800"/>
            <a:ext cx="3053448" cy="427707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711357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572000" y="836712"/>
            <a:ext cx="4365266" cy="4752527"/>
          </a:xfrm>
        </p:spPr>
        <p:txBody>
          <a:bodyPr>
            <a:normAutofit/>
          </a:bodyPr>
          <a:lstStyle/>
          <a:p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 5B</a:t>
            </a:r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 5B stanowi kontynuację i uzupełnienie daru 5, ale również doskonale współgra z pozostałymi darami. </a:t>
            </a:r>
            <a:endParaRPr lang="pl-PL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Linia cięcia</a:t>
            </a:r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w sześcianach i </a:t>
            </a:r>
            <a:r>
              <a:rPr lang="pl-PL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wyżłobione </a:t>
            </a:r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tunele stwarzają okazję do rozwijania inwencji twórczej, wznoszenia bardziej skomplikowanych konstrukcji, a także skłaniają do poszukiwania pasujących do siebie elementów.</a:t>
            </a:r>
          </a:p>
          <a:p>
            <a:endParaRPr lang="pl-P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Symbol zastępczy zawartości 6" descr="http://www.froebel.pl/files/userfiles/images/BD3A0129.JPG"/>
          <p:cNvPicPr>
            <a:picLocks noGrp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3941762" cy="4061048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76434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281444" y="908721"/>
            <a:ext cx="4290556" cy="4349080"/>
          </a:xfrm>
        </p:spPr>
        <p:txBody>
          <a:bodyPr>
            <a:normAutofit/>
          </a:bodyPr>
          <a:lstStyle/>
          <a:p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 5P</a:t>
            </a:r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 5P tworzy zestaw sześcianów z cyframi od 0 do 9 </a:t>
            </a:r>
            <a:r>
              <a:rPr lang="pl-PL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przeznaczonych </a:t>
            </a:r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nawlekania oraz komplet 3 okręgów podzielonych na 2,3 oraz 4 równe części. </a:t>
            </a:r>
          </a:p>
          <a:p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 5P jest doskonały do kształtowania pojęć matematycznych, wprowadzania ułamków. Stwarza nieskończone możliwości użycia, tworzenia zadań, opowiadań, szukania „sprawiedliwych” rozwiązań w codziennym życiu.</a:t>
            </a:r>
          </a:p>
          <a:p>
            <a:pPr marL="0" indent="0">
              <a:buNone/>
            </a:pPr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pl-PL" dirty="0"/>
          </a:p>
        </p:txBody>
      </p:sp>
      <p:pic>
        <p:nvPicPr>
          <p:cNvPr id="7" name="Symbol zastępczy zawartości 6" descr="http://www.froebel.pl/files/userfiles/images/BD3A0123logo.jpg"/>
          <p:cNvPicPr>
            <a:picLocks noGrp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44824"/>
            <a:ext cx="3941762" cy="394176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586296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3635896" y="404664"/>
            <a:ext cx="5340350" cy="4800600"/>
          </a:xfrm>
        </p:spPr>
        <p:txBody>
          <a:bodyPr>
            <a:noAutofit/>
          </a:bodyPr>
          <a:lstStyle/>
          <a:p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 1</a:t>
            </a:r>
          </a:p>
          <a:p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skład daru 1 wchodzi 6 par różnokolorowych wełnianych, miękkich piłeczek na sznurkach.     </a:t>
            </a:r>
            <a:r>
              <a:rPr lang="pl-PL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3 </a:t>
            </a:r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pary w barwach podstawowych (czerwona, żółta, niebieska) i 3 w barwach pochodnych (pomarańczowa, zielona, fioletowa). </a:t>
            </a:r>
          </a:p>
          <a:p>
            <a:r>
              <a:rPr lang="pl-PL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 1</a:t>
            </a:r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służy do rozpoznawania i nazywania barw, poszukiwania podobnych kształtów i cech (kulista, lekka, okrągła), określania kierunków, w jakich toczy się piłka, jej położenia (blisko, daleko, wysoko, nisko) i ruchów (toczy się, turla, spada, skacze). Wykorzystując do zabaw wierszyki i piosenki w języku polskim i angielskim wzbogacamy słownik dziecka, doskonalimy pamięć i rozwijamy umiejętność pracy w grupie.</a:t>
            </a:r>
          </a:p>
        </p:txBody>
      </p:sp>
      <p:pic>
        <p:nvPicPr>
          <p:cNvPr id="5" name="Obraz 4" descr="http://www.froebel.pl/files/userfiles/images/DARY/Froebel%20%20dar%20%20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911" y="1268760"/>
            <a:ext cx="3168352" cy="4176464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406550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 descr="http://www.froebel.pl/files/userfiles/images/DARY/Dar%202.jpg"/>
          <p:cNvPicPr>
            <a:picLocks noGrp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988" y="1700808"/>
            <a:ext cx="3858964" cy="3015554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</p:pic>
      <p:sp>
        <p:nvSpPr>
          <p:cNvPr id="9" name="Symbol zastępczy zawartości 8"/>
          <p:cNvSpPr>
            <a:spLocks noGrp="1"/>
          </p:cNvSpPr>
          <p:nvPr>
            <p:ph sz="quarter" idx="4"/>
          </p:nvPr>
        </p:nvSpPr>
        <p:spPr>
          <a:xfrm>
            <a:off x="4283968" y="260648"/>
            <a:ext cx="4648576" cy="5256584"/>
          </a:xfrm>
        </p:spPr>
        <p:txBody>
          <a:bodyPr>
            <a:noAutofit/>
          </a:bodyPr>
          <a:lstStyle/>
          <a:p>
            <a:r>
              <a:rPr lang="pl-PL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DAR 2</a:t>
            </a:r>
            <a:endParaRPr lang="pl-PL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tworzą</a:t>
            </a:r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dwie kule, dwa walce i dwa sześciany w </a:t>
            </a:r>
            <a:r>
              <a:rPr lang="pl-PL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drewnianym pudełku</a:t>
            </a:r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z ruchomym stelażem do ułożenia przez dziecko. W zestawie jest także patyczek i sznurek do przeprowadzania eksperymentów. Bryły są dobrane parami, jedna figura z pary jest gładka, bez żadnych otworów, druga ma natomiast nawiercone otwory do wkładania patyczka (umożliwia  to obracanie bryłą) oraz ma haczyki do przewlekania sznurka i zawieszania jej na stelażu</a:t>
            </a:r>
            <a:r>
              <a:rPr lang="pl-PL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pl-PL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Bryły </a:t>
            </a:r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 mają służyć do odkrywania zjawisk fizycznych, poznawania ruchów przedmiotów, przeprowadzania porównań, odróżniania kształtów, form kulistych od graniastych, budowania w umysłach dzieci linii prostej i krzywej, badania ciężaru, ruchu itp.</a:t>
            </a:r>
            <a:b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pl-PL" sz="1800" dirty="0"/>
          </a:p>
        </p:txBody>
      </p:sp>
    </p:spTree>
    <p:extLst>
      <p:ext uri="{BB962C8B-B14F-4D97-AF65-F5344CB8AC3E}">
        <p14:creationId xmlns:p14="http://schemas.microsoft.com/office/powerpoint/2010/main" val="141050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323528" y="260648"/>
            <a:ext cx="4434572" cy="5328591"/>
          </a:xfrm>
        </p:spPr>
        <p:txBody>
          <a:bodyPr>
            <a:noAutofit/>
          </a:bodyPr>
          <a:lstStyle/>
          <a:p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 3</a:t>
            </a:r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skład daru 3 wchodzi osiem małych sześcianów (2,5x2,5x2,5 cm), które powstały poprzez przecięcie (pionowe i poziome) dużego sześcianu z daru 2. </a:t>
            </a:r>
            <a:endParaRPr lang="pl-PL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Zabawa</a:t>
            </a:r>
            <a:r>
              <a:rPr lang="pl-PL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z darem 3</a:t>
            </a:r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pozwala dziecku dokonywać porównań i dochodzić do wniosków o identyczności elementów, a także dostrzeganiu części i całości. Pomaga opanować takie pojęcia jak: ściana, krawędź, wysokość, szerokość, długość, wierzchołek. Sześciany umożliwiają dzieciom układanie kształtów, ornamentów oraz naukę matematyki. Zabawy z darem trzecim (i kolejnymi) urozmaicić można wykorzystując schematy konstrukcji i tematycznie </a:t>
            </a:r>
          </a:p>
        </p:txBody>
      </p:sp>
      <p:pic>
        <p:nvPicPr>
          <p:cNvPr id="7" name="Symbol zastępczy zawartości 6" descr="http://www.froebel.pl/files/userfiles/images/DARY/dar%20%203(1).jpg"/>
          <p:cNvPicPr>
            <a:picLocks noGrp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44824"/>
            <a:ext cx="3600400" cy="3744416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2527260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281444" y="764704"/>
            <a:ext cx="4290556" cy="4752527"/>
          </a:xfrm>
        </p:spPr>
        <p:txBody>
          <a:bodyPr>
            <a:normAutofit/>
          </a:bodyPr>
          <a:lstStyle/>
          <a:p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 4</a:t>
            </a:r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skład daru 4 wchodzi osiem prostopadłościanów w drewnianym pudełku powstałych poprzez jedno przecięcie pionowe i trzy poziome sześcianu wielkości daru 2.</a:t>
            </a:r>
          </a:p>
          <a:p>
            <a:r>
              <a:rPr lang="pl-PL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Zabawy tym darem</a:t>
            </a:r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pozwalają na budowanie w umysłach dzieci pojęć: prostokąt, kwadrat, prostopadłościan, pionowo, poziomo, płaski, leży, stoi, krawędź, bok, brzeg, wierzchołek. Dziecko odkrywa, ze figury różnią się nie tylko wielkością, ale również formą geometryczną.</a:t>
            </a:r>
          </a:p>
          <a:p>
            <a:endParaRPr lang="pl-PL" dirty="0"/>
          </a:p>
        </p:txBody>
      </p:sp>
      <p:pic>
        <p:nvPicPr>
          <p:cNvPr id="7" name="Symbol zastępczy zawartości 6" descr="http://www.froebel.pl/files/userfiles/images/DARY/BD3A0164.JPG"/>
          <p:cNvPicPr>
            <a:picLocks noGrp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628800"/>
            <a:ext cx="3941762" cy="3941762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297629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427984" y="620688"/>
            <a:ext cx="4504560" cy="4896544"/>
          </a:xfrm>
        </p:spPr>
        <p:txBody>
          <a:bodyPr>
            <a:noAutofit/>
          </a:bodyPr>
          <a:lstStyle/>
          <a:p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 5</a:t>
            </a:r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 5 składa się z sześcianów, prostopadłościanów i trójgraniastych połówek sześcianów. Powstał z sześcianu, który podzielony dwoma cięciami poprzecznymi, a następnie poprzez przecięcie przekątną jego górnej warstwy, utworzył nowe układy klocków. Jest większy od daru </a:t>
            </a:r>
            <a:r>
              <a:rPr lang="pl-PL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daru 4.</a:t>
            </a:r>
          </a:p>
          <a:p>
            <a:r>
              <a:rPr lang="pl-PL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Zabawa tym darem</a:t>
            </a:r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pozwala dziecku na odkrywanie rozmaitości brył, rozwija twórcze myślenie oraz precyzję ruchów. Dziecko układa kształty naturalne, kształty matematyczne i kształt piękna.</a:t>
            </a:r>
          </a:p>
          <a:p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Symbol zastępczy zawartości 6" descr="http://www.froebel.pl/files/userfiles/images/DARY/BD3A0167logo.JPG"/>
          <p:cNvPicPr>
            <a:picLocks noGrp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3096344" cy="4085778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410559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67544" y="1268760"/>
            <a:ext cx="4191000" cy="4724400"/>
          </a:xfrm>
        </p:spPr>
        <p:txBody>
          <a:bodyPr>
            <a:normAutofit/>
          </a:bodyPr>
          <a:lstStyle/>
          <a:p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 6</a:t>
            </a:r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 6 zawiera klocki - cegiełki o różnych płaszczyznach odpowiadających takim kształtom jak trójkąty czy kwadraty. Poprzez odpowiednie cięcia z tabliczek powstają prostopadłościany, sześciany i graniastosłupy. Elementy zawarte w darze 6 są zbliżone wielkością do elementów zawartych w darze 5.</a:t>
            </a:r>
          </a:p>
          <a:p>
            <a:r>
              <a:rPr lang="pl-PL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 6</a:t>
            </a:r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umożliwia konstruowanie złożonych budowli i kształtów estetycznych. </a:t>
            </a:r>
          </a:p>
          <a:p>
            <a:endParaRPr lang="pl-PL" sz="2000" dirty="0"/>
          </a:p>
        </p:txBody>
      </p:sp>
      <p:pic>
        <p:nvPicPr>
          <p:cNvPr id="5" name="Symbol zastępczy zawartości 4" descr="http://www.froebel.pl/files/userfiles/images/DARY/BD3A0125logo.JPG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44824"/>
            <a:ext cx="3983360" cy="3888432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472095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499992" y="476672"/>
            <a:ext cx="4437274" cy="5040559"/>
          </a:xfrm>
        </p:spPr>
        <p:txBody>
          <a:bodyPr>
            <a:normAutofit fontScale="25000" lnSpcReduction="20000"/>
          </a:bodyPr>
          <a:lstStyle/>
          <a:p>
            <a:r>
              <a:rPr lang="pl-PL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 7</a:t>
            </a:r>
            <a:endParaRPr lang="pl-PL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 7 tworzy zestaw mozaiki geometrycznej złożonej z kół, półkoli, rombów, kwadratów oraz różnych rodzajów trójkątów w następujących kolorach: zielonym, czerwonym, fioletowym, białym, czarnym, niebieskim oraz żółtym. Każda z figur ma średnicę ok. 1 cm.</a:t>
            </a:r>
          </a:p>
          <a:p>
            <a:r>
              <a:rPr lang="pl-PL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Oprócz poznawania nazw figur, różnicowania kształtów i kolorów, w kontakcie z darem 7 dziecko ma okazję do komponowania obrazów, łączenia kolorów i figur, układania rytmów, poszukiwania zależności oraz podobieństw. Dar 7 to bogactwo kształtów, kolorów i możliwości.</a:t>
            </a:r>
          </a:p>
          <a:p>
            <a:endParaRPr lang="pl-PL" sz="7200" dirty="0"/>
          </a:p>
        </p:txBody>
      </p:sp>
      <p:pic>
        <p:nvPicPr>
          <p:cNvPr id="7" name="Symbol zastępczy zawartości 6" descr="http://www.froebel.pl/files/userfiles/images/DARY/BD3A0142(1).JPG"/>
          <p:cNvPicPr>
            <a:picLocks noGrp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3312368" cy="4229794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65122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281444" y="548680"/>
            <a:ext cx="4578588" cy="4968551"/>
          </a:xfrm>
        </p:spPr>
        <p:txBody>
          <a:bodyPr>
            <a:normAutofit/>
          </a:bodyPr>
          <a:lstStyle/>
          <a:p>
            <a:r>
              <a:rPr lang="pl-PL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 8</a:t>
            </a:r>
            <a:endParaRPr lang="pl-P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Dar </a:t>
            </a:r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to proste patyczki o zróżnicowanej długości – od 2,5 cm do 15 cm. Spośród każdej długości występują patyczki w takich samych kolorach, jak elementy daru 7 - zielonym, czerwonym, fioletowym, białym, czarnym, niebieskim oraz żółtym.</a:t>
            </a:r>
          </a:p>
          <a:p>
            <a:r>
              <a:rPr lang="pl-PL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Otrzymując dar 8</a:t>
            </a:r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dziecko zyskuje możliwość porównywania długości, odmierzania, nazywania kolorów, układania rytmów, ale także pojedynczych liter czy całych wyrazów. dar 8 to także doskonałe narzędzie konstrukcyjne. Rozwija sprawność manualną, wyobraźnię przestrzenną, pobudza do poszukiwania i tworzenia.</a:t>
            </a:r>
          </a:p>
          <a:p>
            <a:endParaRPr lang="pl-PL" dirty="0"/>
          </a:p>
        </p:txBody>
      </p:sp>
      <p:pic>
        <p:nvPicPr>
          <p:cNvPr id="7" name="Symbol zastępczy zawartości 6" descr="http://www.froebel.pl/files/userfiles/images/DARY/BD3A0144.JPG"/>
          <p:cNvPicPr>
            <a:picLocks noGrp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84784"/>
            <a:ext cx="3240360" cy="434908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265341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ędrówka">
  <a:themeElements>
    <a:clrScheme name="Wędrówk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Wędrówk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ędrówk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69</TotalTime>
  <Words>145</Words>
  <Application>Microsoft Office PowerPoint</Application>
  <PresentationFormat>Pokaz na ekranie (4:3)</PresentationFormat>
  <Paragraphs>43</Paragraphs>
  <Slides>15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15</vt:i4>
      </vt:variant>
    </vt:vector>
  </HeadingPairs>
  <TitlesOfParts>
    <vt:vector size="16" baseType="lpstr">
      <vt:lpstr>Wędrówka</vt:lpstr>
      <vt:lpstr>Dary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Dary</dc:title>
  <dc:creator>Piotr</dc:creator>
  <cp:lastModifiedBy>Piotr</cp:lastModifiedBy>
  <cp:revision>33</cp:revision>
  <dcterms:created xsi:type="dcterms:W3CDTF">2024-02-13T21:15:55Z</dcterms:created>
  <dcterms:modified xsi:type="dcterms:W3CDTF">2024-02-14T07:58:48Z</dcterms:modified>
</cp:coreProperties>
</file>